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Comfortaa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regular.fntdata"/><Relationship Id="rId47" Type="http://schemas.openxmlformats.org/officeDocument/2006/relationships/slide" Target="slides/slide41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Comfortaa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omforta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ordstream.com/blog/ws/2017/07/28/machine-learning-application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fb.com/category/applied-machine-learning/" TargetMode="External"/><Relationship Id="rId3" Type="http://schemas.openxmlformats.org/officeDocument/2006/relationships/hyperlink" Target="https://research.fb.com/category/applied-machine-learning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fccdc2f8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fccdc2f8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fccdc2f8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fccdc2f8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ccdc2f82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ccdc2f82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ccdc2f82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ccdc2f82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065ebfb6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065ebfb6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065ebfb6b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065ebfb6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065ebfb6b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065ebfb6b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065ebfb6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065ebfb6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065ebfb6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065ebfb6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fd80ee5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fd80ee5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fd80ee5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fd80ee5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fccdc2f82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fccdc2f82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https://www.wordstream.com/blog/ws/2017/07/28/machine-learning-applications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745"/>
                </a:solidFill>
              </a:rPr>
              <a:t>machine learning touches virtually every aspect of Pinterest’s business operations, from spam moderation and content discovery to advertising monetization and reducing churn of email newsletter subscribers</a:t>
            </a:r>
            <a:r>
              <a:rPr lang="en" sz="1350">
                <a:solidFill>
                  <a:srgbClr val="333745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1bd0cbd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1bd0cbd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1bd0cbd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1bd0cbd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1bd0cbd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1bd0cbd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1bd0cbd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1bd0cb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0322f2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0322f2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0120249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0120249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0120249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0120249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0120249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0120249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01202498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0120249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0120249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0120249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fccdc2f8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fccdc2f8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745"/>
                </a:solidFill>
              </a:rPr>
              <a:t>that’s not the only application of machine learning that Facebook is interested in. </a:t>
            </a:r>
            <a:r>
              <a:rPr b="1" lang="en" sz="1350">
                <a:solidFill>
                  <a:srgbClr val="333745"/>
                </a:solidFill>
              </a:rPr>
              <a:t>AI applications are being used at Facebook to filter out spam and poor-quality content</a:t>
            </a:r>
            <a:r>
              <a:rPr lang="en" sz="1350">
                <a:solidFill>
                  <a:srgbClr val="333745"/>
                </a:solidFill>
              </a:rPr>
              <a:t>, and the company is also researching </a:t>
            </a:r>
            <a:r>
              <a:rPr lang="en" sz="1350" u="sng">
                <a:solidFill>
                  <a:srgbClr val="007ABD"/>
                </a:solidFill>
                <a:hlinkClick r:id="rId2"/>
              </a:rPr>
              <a:t>computer vision algorithms that can “read” images to visually impaired peopl</a:t>
            </a:r>
            <a:r>
              <a:rPr lang="en" sz="1350" u="sng">
                <a:solidFill>
                  <a:srgbClr val="007ABD"/>
                </a:solidFill>
                <a:hlinkClick r:id="rId3"/>
              </a:rPr>
              <a:t>e</a:t>
            </a:r>
            <a:r>
              <a:rPr lang="en" sz="1350">
                <a:solidFill>
                  <a:srgbClr val="333745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0120249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0120249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01202498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0120249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0120249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0120249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01202498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01202498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0120249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0120249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01202498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01202498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01202498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501202498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01202498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01202498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01202498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01202498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01202498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01202498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65ebfb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65ebfb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745"/>
                </a:solidFill>
              </a:rPr>
              <a:t>Twitter’s AI evaluates each tweet in real time and “scores” them according to various metrics</a:t>
            </a:r>
            <a:r>
              <a:rPr lang="en" sz="1350">
                <a:solidFill>
                  <a:srgbClr val="333745"/>
                </a:solidFill>
              </a:rPr>
              <a:t>.</a:t>
            </a:r>
            <a:endParaRPr sz="1350">
              <a:solidFill>
                <a:srgbClr val="3337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33745"/>
                </a:solidFill>
              </a:rPr>
              <a:t>Twitter’s machine learning tech makes those decisions based on your individual preferences</a:t>
            </a:r>
            <a:r>
              <a:rPr lang="en" sz="1350">
                <a:solidFill>
                  <a:srgbClr val="333745"/>
                </a:solidFill>
              </a:rPr>
              <a:t>, resulting in the algorithmically curated feeds.</a:t>
            </a:r>
            <a:endParaRPr sz="1350">
              <a:solidFill>
                <a:srgbClr val="333745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01202498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501202498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1bd0cbd7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1bd0cbd7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ccdc2f82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ccdc2f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fccdc2f82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fccdc2f82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fccdc2f82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fccdc2f8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fccdc2f82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fccdc2f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65ebf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65ebf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5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102" name="Google Shape;102;p1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1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0" name="Google Shape;130;p1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144" name="Google Shape;144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185C5"/>
                </a:solidFill>
              </a:defRPr>
            </a:lvl1pPr>
            <a:lvl2pPr lvl="1" rtl="0">
              <a:buNone/>
              <a:defRPr>
                <a:solidFill>
                  <a:srgbClr val="2185C5"/>
                </a:solidFill>
              </a:defRPr>
            </a:lvl2pPr>
            <a:lvl3pPr lvl="2" rtl="0">
              <a:buNone/>
              <a:defRPr>
                <a:solidFill>
                  <a:srgbClr val="2185C5"/>
                </a:solidFill>
              </a:defRPr>
            </a:lvl3pPr>
            <a:lvl4pPr lvl="3" rtl="0">
              <a:buNone/>
              <a:defRPr>
                <a:solidFill>
                  <a:srgbClr val="2185C5"/>
                </a:solidFill>
              </a:defRPr>
            </a:lvl4pPr>
            <a:lvl5pPr lvl="4" rtl="0">
              <a:buNone/>
              <a:defRPr>
                <a:solidFill>
                  <a:srgbClr val="2185C5"/>
                </a:solidFill>
              </a:defRPr>
            </a:lvl5pPr>
            <a:lvl6pPr lvl="5" rtl="0">
              <a:buNone/>
              <a:defRPr>
                <a:solidFill>
                  <a:srgbClr val="2185C5"/>
                </a:solidFill>
              </a:defRPr>
            </a:lvl6pPr>
            <a:lvl7pPr lvl="6" rtl="0">
              <a:buNone/>
              <a:defRPr>
                <a:solidFill>
                  <a:srgbClr val="2185C5"/>
                </a:solidFill>
              </a:defRPr>
            </a:lvl7pPr>
            <a:lvl8pPr lvl="7" rtl="0">
              <a:buNone/>
              <a:defRPr>
                <a:solidFill>
                  <a:srgbClr val="2185C5"/>
                </a:solidFill>
              </a:defRPr>
            </a:lvl8pPr>
            <a:lvl9pPr lvl="8" rtl="0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2185C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2" name="Google Shape;17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0" name="Google Shape;180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▷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AUTOLAYOUT_16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185350" y="632025"/>
            <a:ext cx="2683200" cy="370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▷"/>
              <a:defRPr sz="1600"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1400"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1400">
                <a:solidFill>
                  <a:srgbClr val="FFFFFF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400">
                <a:solidFill>
                  <a:srgbClr val="FFFFFF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400"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400"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400"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400"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Introduction to </a:t>
            </a:r>
            <a:endParaRPr sz="3600">
              <a:solidFill>
                <a:srgbClr val="F2025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Machine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900" y="78325"/>
            <a:ext cx="5463874" cy="23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Supervised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Linear Regression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 rotWithShape="1">
          <a:blip r:embed="rId3">
            <a:alphaModFix/>
          </a:blip>
          <a:srcRect b="0" l="1076" r="1085" t="0"/>
          <a:stretch/>
        </p:blipFill>
        <p:spPr>
          <a:xfrm>
            <a:off x="3213438" y="1764521"/>
            <a:ext cx="1753175" cy="179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00" y="1500226"/>
            <a:ext cx="1753175" cy="13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 rotWithShape="1">
          <a:blip r:embed="rId5">
            <a:alphaModFix/>
          </a:blip>
          <a:srcRect b="13566" l="0" r="0" t="13573"/>
          <a:stretch/>
        </p:blipFill>
        <p:spPr>
          <a:xfrm>
            <a:off x="5150875" y="605400"/>
            <a:ext cx="3846775" cy="3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857288" y="2806325"/>
            <a:ext cx="1302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70000 $</a:t>
            </a:r>
            <a:endParaRPr sz="1800"/>
          </a:p>
        </p:txBody>
      </p:sp>
      <p:sp>
        <p:nvSpPr>
          <p:cNvPr id="281" name="Google Shape;281;p38"/>
          <p:cNvSpPr txBox="1"/>
          <p:nvPr/>
        </p:nvSpPr>
        <p:spPr>
          <a:xfrm>
            <a:off x="6100038" y="3236250"/>
            <a:ext cx="18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210000 $</a:t>
            </a:r>
            <a:endParaRPr sz="1800"/>
          </a:p>
        </p:txBody>
      </p:sp>
      <p:sp>
        <p:nvSpPr>
          <p:cNvPr id="282" name="Google Shape;282;p38"/>
          <p:cNvSpPr txBox="1"/>
          <p:nvPr/>
        </p:nvSpPr>
        <p:spPr>
          <a:xfrm>
            <a:off x="3567875" y="3635875"/>
            <a:ext cx="10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</a:rPr>
              <a:t>?</a:t>
            </a:r>
            <a:endParaRPr b="1" sz="3000">
              <a:solidFill>
                <a:srgbClr val="E06666"/>
              </a:solidFill>
            </a:endParaRPr>
          </a:p>
        </p:txBody>
      </p:sp>
      <p:sp>
        <p:nvSpPr>
          <p:cNvPr id="283" name="Google Shape;283;p3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Houses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14416" l="0" r="0" t="14423"/>
          <a:stretch/>
        </p:blipFill>
        <p:spPr>
          <a:xfrm>
            <a:off x="3931275" y="3971697"/>
            <a:ext cx="631650" cy="55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25" y="4013300"/>
            <a:ext cx="670200" cy="49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5">
            <a:alphaModFix/>
          </a:blip>
          <a:srcRect b="21885" l="0" r="0" t="13572"/>
          <a:stretch/>
        </p:blipFill>
        <p:spPr>
          <a:xfrm>
            <a:off x="6658888" y="3958400"/>
            <a:ext cx="1044175" cy="67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9"/>
          <p:cNvCxnSpPr/>
          <p:nvPr/>
        </p:nvCxnSpPr>
        <p:spPr>
          <a:xfrm>
            <a:off x="627300" y="4568875"/>
            <a:ext cx="7889400" cy="0"/>
          </a:xfrm>
          <a:prstGeom prst="straightConnector1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9"/>
          <p:cNvCxnSpPr/>
          <p:nvPr/>
        </p:nvCxnSpPr>
        <p:spPr>
          <a:xfrm rot="10800000">
            <a:off x="691775" y="445025"/>
            <a:ext cx="0" cy="4125000"/>
          </a:xfrm>
          <a:prstGeom prst="straightConnector1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9"/>
          <p:cNvSpPr txBox="1"/>
          <p:nvPr/>
        </p:nvSpPr>
        <p:spPr>
          <a:xfrm>
            <a:off x="118125" y="3456750"/>
            <a:ext cx="464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5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118125" y="161145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20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81525" y="280190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10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118125" y="2177725"/>
            <a:ext cx="4641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15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118125" y="95660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25</a:t>
            </a:r>
            <a:endParaRPr sz="1800">
              <a:solidFill>
                <a:srgbClr val="B7B7B7"/>
              </a:solidFill>
            </a:endParaRPr>
          </a:p>
        </p:txBody>
      </p:sp>
      <p:cxnSp>
        <p:nvCxnSpPr>
          <p:cNvPr id="298" name="Google Shape;298;p39"/>
          <p:cNvCxnSpPr/>
          <p:nvPr/>
        </p:nvCxnSpPr>
        <p:spPr>
          <a:xfrm>
            <a:off x="801325" y="36090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9"/>
          <p:cNvCxnSpPr/>
          <p:nvPr/>
        </p:nvCxnSpPr>
        <p:spPr>
          <a:xfrm>
            <a:off x="764725" y="300755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9"/>
          <p:cNvCxnSpPr/>
          <p:nvPr/>
        </p:nvCxnSpPr>
        <p:spPr>
          <a:xfrm>
            <a:off x="801325" y="23798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9"/>
          <p:cNvCxnSpPr/>
          <p:nvPr/>
        </p:nvCxnSpPr>
        <p:spPr>
          <a:xfrm>
            <a:off x="801325" y="182325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9"/>
          <p:cNvCxnSpPr/>
          <p:nvPr/>
        </p:nvCxnSpPr>
        <p:spPr>
          <a:xfrm>
            <a:off x="801325" y="118930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9"/>
          <p:cNvSpPr/>
          <p:nvPr/>
        </p:nvSpPr>
        <p:spPr>
          <a:xfrm>
            <a:off x="1392250" y="33286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7122913" y="16347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/>
          <p:nvPr/>
        </p:nvSpPr>
        <p:spPr>
          <a:xfrm>
            <a:off x="5233700" y="2177725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3280350" y="2930425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2483400" y="28816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4019650" y="24017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5435350" y="26879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6064750" y="1356438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9"/>
          <p:cNvCxnSpPr>
            <a:stCxn id="303" idx="4"/>
          </p:cNvCxnSpPr>
          <p:nvPr/>
        </p:nvCxnSpPr>
        <p:spPr>
          <a:xfrm>
            <a:off x="1450300" y="3456750"/>
            <a:ext cx="11100" cy="1037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12" name="Google Shape;312;p39"/>
          <p:cNvCxnSpPr>
            <a:stCxn id="304" idx="4"/>
            <a:endCxn id="290" idx="2"/>
          </p:cNvCxnSpPr>
          <p:nvPr/>
        </p:nvCxnSpPr>
        <p:spPr>
          <a:xfrm>
            <a:off x="7180963" y="1762850"/>
            <a:ext cx="0" cy="28695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13" name="Google Shape;313;p39"/>
          <p:cNvCxnSpPr>
            <a:endCxn id="303" idx="2"/>
          </p:cNvCxnSpPr>
          <p:nvPr/>
        </p:nvCxnSpPr>
        <p:spPr>
          <a:xfrm>
            <a:off x="722050" y="3390900"/>
            <a:ext cx="670200" cy="1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14" name="Google Shape;314;p39"/>
          <p:cNvCxnSpPr/>
          <p:nvPr/>
        </p:nvCxnSpPr>
        <p:spPr>
          <a:xfrm>
            <a:off x="734710" y="1675722"/>
            <a:ext cx="6345300" cy="15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15" name="Google Shape;315;p39"/>
          <p:cNvCxnSpPr/>
          <p:nvPr/>
        </p:nvCxnSpPr>
        <p:spPr>
          <a:xfrm flipH="1" rot="10800000">
            <a:off x="889500" y="1354125"/>
            <a:ext cx="7438200" cy="2204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9"/>
          <p:cNvCxnSpPr>
            <a:endCxn id="288" idx="2"/>
          </p:cNvCxnSpPr>
          <p:nvPr/>
        </p:nvCxnSpPr>
        <p:spPr>
          <a:xfrm>
            <a:off x="4244400" y="2629475"/>
            <a:ext cx="2700" cy="189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17" name="Google Shape;317;p39"/>
          <p:cNvCxnSpPr/>
          <p:nvPr/>
        </p:nvCxnSpPr>
        <p:spPr>
          <a:xfrm flipH="1" rot="10800000">
            <a:off x="691775" y="2563038"/>
            <a:ext cx="3648300" cy="25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318" name="Google Shape;318;p39"/>
          <p:cNvSpPr txBox="1"/>
          <p:nvPr/>
        </p:nvSpPr>
        <p:spPr>
          <a:xfrm>
            <a:off x="311700" y="2429795"/>
            <a:ext cx="537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</a:rPr>
              <a:t>13</a:t>
            </a:r>
            <a:endParaRPr b="1"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Supervised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Classification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Mail Spam/not Spam Example</a:t>
            </a:r>
            <a:endParaRPr>
              <a:solidFill>
                <a:srgbClr val="677480"/>
              </a:solidFill>
            </a:endParaRPr>
          </a:p>
        </p:txBody>
      </p:sp>
      <p:sp>
        <p:nvSpPr>
          <p:cNvPr id="406" name="Google Shape;40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19418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3601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7783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1966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614850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2"/>
          <p:cNvSpPr txBox="1"/>
          <p:nvPr/>
        </p:nvSpPr>
        <p:spPr>
          <a:xfrm>
            <a:off x="1289325" y="1555300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4951300" y="155530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489" name="Google Shape;4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19418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3601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7783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1966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614850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 txBox="1"/>
          <p:nvPr/>
        </p:nvSpPr>
        <p:spPr>
          <a:xfrm>
            <a:off x="1289325" y="1555300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4951300" y="155530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825" y="1223600"/>
            <a:ext cx="475075" cy="4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3"/>
          <p:cNvSpPr txBox="1"/>
          <p:nvPr/>
        </p:nvSpPr>
        <p:spPr>
          <a:xfrm>
            <a:off x="2942950" y="1223475"/>
            <a:ext cx="1247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7480"/>
                </a:solidFill>
              </a:rPr>
              <a:t>“cheap”</a:t>
            </a:r>
            <a:endParaRPr b="1" sz="1600">
              <a:solidFill>
                <a:srgbClr val="677480"/>
              </a:solidFill>
            </a:endParaRPr>
          </a:p>
        </p:txBody>
      </p:sp>
      <p:pic>
        <p:nvPicPr>
          <p:cNvPr id="557" name="Google Shape;5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19825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24143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28460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327779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370953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4"/>
          <p:cNvSpPr txBox="1"/>
          <p:nvPr/>
        </p:nvSpPr>
        <p:spPr>
          <a:xfrm>
            <a:off x="3325963" y="1617088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3" name="Google Shape;593;p44"/>
          <p:cNvSpPr txBox="1"/>
          <p:nvPr/>
        </p:nvSpPr>
        <p:spPr>
          <a:xfrm>
            <a:off x="5034500" y="165175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94" name="Google Shape;5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75" y="2011225"/>
            <a:ext cx="475075" cy="4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4"/>
          <p:cNvSpPr txBox="1"/>
          <p:nvPr/>
        </p:nvSpPr>
        <p:spPr>
          <a:xfrm>
            <a:off x="1131100" y="2011100"/>
            <a:ext cx="1247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7480"/>
                </a:solidFill>
              </a:rPr>
              <a:t>“cheap”</a:t>
            </a:r>
            <a:endParaRPr b="1" sz="1600">
              <a:solidFill>
                <a:srgbClr val="677480"/>
              </a:solidFill>
            </a:endParaRPr>
          </a:p>
        </p:txBody>
      </p:sp>
      <p:sp>
        <p:nvSpPr>
          <p:cNvPr id="596" name="Google Shape;596;p44"/>
          <p:cNvSpPr txBox="1"/>
          <p:nvPr/>
        </p:nvSpPr>
        <p:spPr>
          <a:xfrm>
            <a:off x="6402700" y="1797700"/>
            <a:ext cx="22677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77480"/>
                </a:solidFill>
              </a:rPr>
              <a:t>IF an email contain the word “</a:t>
            </a:r>
            <a:r>
              <a:rPr lang="en" sz="1500">
                <a:solidFill>
                  <a:srgbClr val="FF9715"/>
                </a:solidFill>
              </a:rPr>
              <a:t>cheap</a:t>
            </a:r>
            <a:r>
              <a:rPr lang="en" sz="1500">
                <a:solidFill>
                  <a:srgbClr val="677480"/>
                </a:solidFill>
              </a:rPr>
              <a:t>” , what is the probability of it being spam?</a:t>
            </a:r>
            <a:endParaRPr sz="1500">
              <a:solidFill>
                <a:srgbClr val="677480"/>
              </a:solidFill>
            </a:endParaRPr>
          </a:p>
        </p:txBody>
      </p:sp>
      <p:pic>
        <p:nvPicPr>
          <p:cNvPr id="597" name="Google Shape;5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0518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4836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9153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33471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37788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4"/>
          <p:cNvSpPr/>
          <p:nvPr/>
        </p:nvSpPr>
        <p:spPr>
          <a:xfrm rot="-5400000">
            <a:off x="3645025" y="3430788"/>
            <a:ext cx="249300" cy="1815000"/>
          </a:xfrm>
          <a:prstGeom prst="leftBrace">
            <a:avLst>
              <a:gd fmla="val 8333" name="adj1"/>
              <a:gd fmla="val 50763" name="adj2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4"/>
          <p:cNvSpPr/>
          <p:nvPr/>
        </p:nvSpPr>
        <p:spPr>
          <a:xfrm rot="-5400000">
            <a:off x="5620650" y="4055525"/>
            <a:ext cx="249300" cy="559500"/>
          </a:xfrm>
          <a:prstGeom prst="leftBrace">
            <a:avLst>
              <a:gd fmla="val 8333" name="adj1"/>
              <a:gd fmla="val 50763" name="adj2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3489925" y="4504136"/>
            <a:ext cx="559500" cy="537900"/>
          </a:xfrm>
          <a:prstGeom prst="ellipse">
            <a:avLst/>
          </a:prstGeom>
          <a:solidFill>
            <a:srgbClr val="F4CCCC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620" name="Google Shape;620;p44"/>
          <p:cNvSpPr/>
          <p:nvPr/>
        </p:nvSpPr>
        <p:spPr>
          <a:xfrm>
            <a:off x="5465550" y="4498086"/>
            <a:ext cx="559500" cy="537900"/>
          </a:xfrm>
          <a:prstGeom prst="ellipse">
            <a:avLst/>
          </a:prstGeom>
          <a:solidFill>
            <a:srgbClr val="F4CCCC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3489925" y="4504136"/>
            <a:ext cx="559500" cy="537900"/>
          </a:xfrm>
          <a:prstGeom prst="ellipse">
            <a:avLst/>
          </a:prstGeom>
          <a:solidFill>
            <a:srgbClr val="F4CCCC">
              <a:alpha val="9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5465550" y="4498086"/>
            <a:ext cx="559500" cy="537900"/>
          </a:xfrm>
          <a:prstGeom prst="ellipse">
            <a:avLst/>
          </a:prstGeom>
          <a:solidFill>
            <a:srgbClr val="F4CCCC">
              <a:alpha val="9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623" name="Google Shape;623;p44"/>
          <p:cNvSpPr txBox="1"/>
          <p:nvPr/>
        </p:nvSpPr>
        <p:spPr>
          <a:xfrm>
            <a:off x="6402700" y="3017550"/>
            <a:ext cx="22677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</a:rPr>
              <a:t>conclusion:</a:t>
            </a:r>
            <a:endParaRPr>
              <a:solidFill>
                <a:srgbClr val="2185C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</a:rPr>
              <a:t>If an email contain the word “cheap” The probability of it being spam is 80 %</a:t>
            </a:r>
            <a:endParaRPr>
              <a:solidFill>
                <a:srgbClr val="2185C5"/>
              </a:solidFill>
            </a:endParaRPr>
          </a:p>
        </p:txBody>
      </p:sp>
      <p:sp>
        <p:nvSpPr>
          <p:cNvPr id="624" name="Google Shape;624;p4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Un</a:t>
            </a: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637" name="Google Shape;63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25" y="1197550"/>
            <a:ext cx="6278146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75" y="1063388"/>
            <a:ext cx="5656029" cy="3775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2413371" y="4481075"/>
            <a:ext cx="43668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Pinterest – Improved Content Discovery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r>
              <a:rPr lang="en"/>
              <a:t> Reduction</a:t>
            </a:r>
            <a:endParaRPr/>
          </a:p>
        </p:txBody>
      </p:sp>
      <p:sp>
        <p:nvSpPr>
          <p:cNvPr id="644" name="Google Shape;64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1539631"/>
            <a:ext cx="3689225" cy="240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702" y="1530914"/>
            <a:ext cx="3689225" cy="24234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47"/>
          <p:cNvCxnSpPr>
            <a:stCxn id="645" idx="3"/>
            <a:endCxn id="646" idx="1"/>
          </p:cNvCxnSpPr>
          <p:nvPr/>
        </p:nvCxnSpPr>
        <p:spPr>
          <a:xfrm>
            <a:off x="4042500" y="2742629"/>
            <a:ext cx="880200" cy="0"/>
          </a:xfrm>
          <a:prstGeom prst="straightConnector1">
            <a:avLst/>
          </a:prstGeom>
          <a:noFill/>
          <a:ln cap="flat" cmpd="sng" w="28575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8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Reinforcement Learning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"/>
          <p:cNvSpPr txBox="1"/>
          <p:nvPr>
            <p:ph type="title"/>
          </p:nvPr>
        </p:nvSpPr>
        <p:spPr>
          <a:xfrm>
            <a:off x="893700" y="205996"/>
            <a:ext cx="64626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vs Supervised</a:t>
            </a:r>
            <a:endParaRPr/>
          </a:p>
        </p:txBody>
      </p:sp>
      <p:sp>
        <p:nvSpPr>
          <p:cNvPr id="660" name="Google Shape;66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49"/>
          <p:cNvPicPr preferRelativeResize="0"/>
          <p:nvPr/>
        </p:nvPicPr>
        <p:blipFill rotWithShape="1">
          <a:blip r:embed="rId3">
            <a:alphaModFix/>
          </a:blip>
          <a:srcRect b="0" l="0" r="0" t="15654"/>
          <a:stretch/>
        </p:blipFill>
        <p:spPr>
          <a:xfrm>
            <a:off x="1143000" y="805300"/>
            <a:ext cx="6857999" cy="43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It’s your turn :)</a:t>
            </a:r>
            <a:endParaRPr/>
          </a:p>
        </p:txBody>
      </p:sp>
      <p:sp>
        <p:nvSpPr>
          <p:cNvPr id="667" name="Google Shape;66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52" y="1582952"/>
            <a:ext cx="2386450" cy="2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 rotWithShape="1">
          <a:blip r:embed="rId4">
            <a:alphaModFix/>
          </a:blip>
          <a:srcRect b="9584" l="0" r="0" t="0"/>
          <a:stretch/>
        </p:blipFill>
        <p:spPr>
          <a:xfrm>
            <a:off x="4063782" y="1723267"/>
            <a:ext cx="3245174" cy="21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 txBox="1"/>
          <p:nvPr/>
        </p:nvSpPr>
        <p:spPr>
          <a:xfrm>
            <a:off x="1675527" y="4169361"/>
            <a:ext cx="2347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Weather Prediction</a:t>
            </a:r>
            <a:endParaRPr sz="1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4581505" y="4130384"/>
            <a:ext cx="2347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Disease</a:t>
            </a:r>
            <a:r>
              <a:rPr lang="en" sz="1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 Prediction</a:t>
            </a:r>
            <a:endParaRPr sz="1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50"/>
          <p:cNvSpPr txBox="1"/>
          <p:nvPr/>
        </p:nvSpPr>
        <p:spPr>
          <a:xfrm>
            <a:off x="571500" y="948175"/>
            <a:ext cx="7335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 types of problems are these?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863" y="195250"/>
            <a:ext cx="5222275" cy="42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1"/>
          <p:cNvSpPr txBox="1"/>
          <p:nvPr/>
        </p:nvSpPr>
        <p:spPr>
          <a:xfrm>
            <a:off x="3207613" y="4657750"/>
            <a:ext cx="27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ABD"/>
                </a:solidFill>
                <a:latin typeface="Lato"/>
                <a:ea typeface="Lato"/>
                <a:cs typeface="Lato"/>
                <a:sym typeface="Lato"/>
              </a:rPr>
              <a:t>Customer Segmentation</a:t>
            </a:r>
            <a:endParaRPr sz="1800">
              <a:solidFill>
                <a:srgbClr val="007AB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Linear Regression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692" name="Google Shape;692;p5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How can we predict the grade of a student?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We need to know the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Also the outcome </a:t>
            </a:r>
            <a:endParaRPr/>
          </a:p>
        </p:txBody>
      </p:sp>
      <p:sp>
        <p:nvSpPr>
          <p:cNvPr id="693" name="Google Shape;69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prediction</a:t>
            </a:r>
            <a:endParaRPr/>
          </a:p>
        </p:txBody>
      </p:sp>
      <p:sp>
        <p:nvSpPr>
          <p:cNvPr id="699" name="Google Shape;699;p5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51" y="1063400"/>
            <a:ext cx="6405925" cy="39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Jargon</a:t>
            </a:r>
            <a:endParaRPr/>
          </a:p>
        </p:txBody>
      </p:sp>
      <p:sp>
        <p:nvSpPr>
          <p:cNvPr id="707" name="Google Shape;707;p5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IQ, hours studied, … are </a:t>
            </a:r>
            <a:r>
              <a:rPr i="1" lang="en"/>
              <a:t>Features</a:t>
            </a:r>
            <a:endParaRPr i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Grade is called </a:t>
            </a:r>
            <a:r>
              <a:rPr i="1" lang="en"/>
              <a:t>Label </a:t>
            </a:r>
            <a:endParaRPr i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dataset is called training set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Features : ‘x’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Labels : ‘y’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Predictions : ‘ŷ’</a:t>
            </a:r>
            <a:endParaRPr/>
          </a:p>
        </p:txBody>
      </p:sp>
      <p:sp>
        <p:nvSpPr>
          <p:cNvPr id="708" name="Google Shape;70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714" name="Google Shape;714;p56"/>
          <p:cNvSpPr txBox="1"/>
          <p:nvPr>
            <p:ph idx="1" type="body"/>
          </p:nvPr>
        </p:nvSpPr>
        <p:spPr>
          <a:xfrm>
            <a:off x="517025" y="3273150"/>
            <a:ext cx="45690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But how to find the best parameters?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56"/>
          <p:cNvPicPr preferRelativeResize="0"/>
          <p:nvPr/>
        </p:nvPicPr>
        <p:blipFill rotWithShape="1">
          <a:blip r:embed="rId3">
            <a:alphaModFix/>
          </a:blip>
          <a:srcRect b="4443" l="0" r="28576" t="0"/>
          <a:stretch/>
        </p:blipFill>
        <p:spPr>
          <a:xfrm>
            <a:off x="4627150" y="655187"/>
            <a:ext cx="3884051" cy="420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_i = \sum_{i=1}^m x_{ij}\theta_j" id="717" name="Google Shape;717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00" y="2525477"/>
            <a:ext cx="2404016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6"/>
          <p:cNvSpPr txBox="1"/>
          <p:nvPr>
            <p:ph idx="1" type="body"/>
          </p:nvPr>
        </p:nvSpPr>
        <p:spPr>
          <a:xfrm>
            <a:off x="893700" y="1739571"/>
            <a:ext cx="338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Prediction :</a:t>
            </a:r>
            <a:endParaRPr/>
          </a:p>
        </p:txBody>
      </p:sp>
      <p:pic>
        <p:nvPicPr>
          <p:cNvPr descr="H_{\theta}(X) = {\theta}_{0} + {\theta}_{1}X_1" id="719" name="Google Shape;719;p5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29" y="1171613"/>
            <a:ext cx="3343622" cy="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(Cont.)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063388"/>
            <a:ext cx="7572261" cy="37753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062800" y="4644461"/>
            <a:ext cx="30549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Facebook – Chatbot Army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725" name="Google Shape;725;p5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a.k.a Loss, Objective, Error, Cost, Energy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Mean squared error</a:t>
            </a:r>
            <a:endParaRPr/>
          </a:p>
        </p:txBody>
      </p:sp>
      <p:sp>
        <p:nvSpPr>
          <p:cNvPr id="726" name="Google Shape;72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J(\theta) = \frac{1}{2m}\sum_{i=1}^m(y_i - \hat{y}_i)^2" id="727" name="Google Shape;727;p57" title="MathEquation,#676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64" y="3300143"/>
            <a:ext cx="5523076" cy="72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comes from?</a:t>
            </a:r>
            <a:endParaRPr/>
          </a:p>
        </p:txBody>
      </p:sp>
      <p:sp>
        <p:nvSpPr>
          <p:cNvPr id="733" name="Google Shape;733;p5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P(X=x) : Probability Distribution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Let’s work with the Gaussian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50" y="3273250"/>
            <a:ext cx="33528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8"/>
          <p:cNvPicPr preferRelativeResize="0"/>
          <p:nvPr/>
        </p:nvPicPr>
        <p:blipFill rotWithShape="1">
          <a:blip r:embed="rId4">
            <a:alphaModFix/>
          </a:blip>
          <a:srcRect b="0" l="3694" r="41333" t="0"/>
          <a:stretch/>
        </p:blipFill>
        <p:spPr>
          <a:xfrm>
            <a:off x="324725" y="2416025"/>
            <a:ext cx="4169351" cy="2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</a:t>
            </a:r>
            <a:endParaRPr/>
          </a:p>
        </p:txBody>
      </p:sp>
      <p:sp>
        <p:nvSpPr>
          <p:cNvPr id="742" name="Google Shape;742;p59"/>
          <p:cNvSpPr txBox="1"/>
          <p:nvPr>
            <p:ph idx="1" type="body"/>
          </p:nvPr>
        </p:nvSpPr>
        <p:spPr>
          <a:xfrm>
            <a:off x="893700" y="10633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Consider we have three data points y= 1 , 0.5, 1.5 and known variance of 1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Let’s guess Theta = 1 or Theta = 2.5?</a:t>
            </a:r>
            <a:endParaRPr sz="2400"/>
          </a:p>
        </p:txBody>
      </p:sp>
      <p:sp>
        <p:nvSpPr>
          <p:cNvPr id="743" name="Google Shape;74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48" y="2725575"/>
            <a:ext cx="7618701" cy="241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y1, y2, y3 | \theta) = p(y1|\theta)p(y2|\theta)p(y3|\theta)" id="745" name="Google Shape;745;p59" title="MathEquation,#676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900" y="2374950"/>
            <a:ext cx="552420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</a:t>
            </a:r>
            <a:endParaRPr/>
          </a:p>
        </p:txBody>
      </p:sp>
      <p:sp>
        <p:nvSpPr>
          <p:cNvPr id="751" name="Google Shape;751;p60"/>
          <p:cNvSpPr txBox="1"/>
          <p:nvPr>
            <p:ph idx="1" type="body"/>
          </p:nvPr>
        </p:nvSpPr>
        <p:spPr>
          <a:xfrm>
            <a:off x="1124750" y="3512642"/>
            <a:ext cx="6462600" cy="1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Objective = to maximize the likelihood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What if we take negative of logarithm?</a:t>
            </a:r>
            <a:endParaRPr sz="2600"/>
          </a:p>
        </p:txBody>
      </p:sp>
      <p:sp>
        <p:nvSpPr>
          <p:cNvPr id="752" name="Google Shape;7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(y|X, \theta, \sigma) = \prod_{i=1}^n p(y_i|x_i, \theta, \sigma) \\&#10;\rightarrow\prod_{i=1}^n (2\pi\sigma^2)^{-1/2} \space e ^{-\frac{1}{2\sigma^2}(y_i - x_i^T\theta)^2} \\&#10;\rightarrow (2\pi\sigma^2)^{-n/2}\space e ^{-\frac{1}{2\sigma^2}\sum_{i=1}^n(y_i - x_i^T\theta)^2}" id="753" name="Google Shape;753;p60" title="MathEquation,#464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38" y="1336152"/>
            <a:ext cx="6000520" cy="22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	</a:t>
            </a:r>
            <a:endParaRPr/>
          </a:p>
        </p:txBody>
      </p:sp>
      <p:sp>
        <p:nvSpPr>
          <p:cNvPr id="759" name="Google Shape;759;p61"/>
          <p:cNvSpPr txBox="1"/>
          <p:nvPr>
            <p:ph idx="1" type="body"/>
          </p:nvPr>
        </p:nvSpPr>
        <p:spPr>
          <a:xfrm>
            <a:off x="893700" y="1373600"/>
            <a:ext cx="3678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Minimize J(θ)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Finding the exact answer can be infeasible when number of parameters increase</a:t>
            </a:r>
            <a:endParaRPr/>
          </a:p>
        </p:txBody>
      </p:sp>
      <p:sp>
        <p:nvSpPr>
          <p:cNvPr id="760" name="Google Shape;76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0" y="1315950"/>
            <a:ext cx="55626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67" name="Google Shape;767;p6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Start with some initial value for Thetas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Keep changing them to reduce J(θ)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 algn="l"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3000"/>
              <a:buChar char="➔"/>
            </a:pPr>
            <a:r>
              <a:rPr lang="en"/>
              <a:t>T</a:t>
            </a:r>
            <a:r>
              <a:rPr lang="en"/>
              <a:t>ake steps proportional to the negative of the gradient</a:t>
            </a:r>
            <a:endParaRPr/>
          </a:p>
        </p:txBody>
      </p:sp>
      <p:sp>
        <p:nvSpPr>
          <p:cNvPr id="768" name="Google Shape;76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74" name="Google Shape;77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0" l="0" r="48437" t="0"/>
          <a:stretch/>
        </p:blipFill>
        <p:spPr>
          <a:xfrm>
            <a:off x="4390613" y="1364475"/>
            <a:ext cx="4714874" cy="27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4">
            <a:alphaModFix/>
          </a:blip>
          <a:srcRect b="0" l="0" r="48437" t="0"/>
          <a:stretch/>
        </p:blipFill>
        <p:spPr>
          <a:xfrm>
            <a:off x="0" y="1471900"/>
            <a:ext cx="4714851" cy="2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 visualization</a:t>
            </a:r>
            <a:endParaRPr/>
          </a:p>
        </p:txBody>
      </p:sp>
      <p:sp>
        <p:nvSpPr>
          <p:cNvPr id="782" name="Google Shape;782;p6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850" y="1115925"/>
            <a:ext cx="91440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𝝰?</a:t>
            </a:r>
            <a:endParaRPr/>
          </a:p>
        </p:txBody>
      </p:sp>
      <p:sp>
        <p:nvSpPr>
          <p:cNvPr id="790" name="Google Shape;790;p65"/>
          <p:cNvSpPr txBox="1"/>
          <p:nvPr>
            <p:ph idx="1" type="body"/>
          </p:nvPr>
        </p:nvSpPr>
        <p:spPr>
          <a:xfrm>
            <a:off x="296225" y="1359500"/>
            <a:ext cx="30030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Learning rate : how big the steps are.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(changing mind more quickly! )</a:t>
            </a:r>
            <a:endParaRPr/>
          </a:p>
        </p:txBody>
      </p:sp>
      <p:sp>
        <p:nvSpPr>
          <p:cNvPr id="791" name="Google Shape;79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learning rate Gif" id="792" name="Google Shape;7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38" y="1140900"/>
            <a:ext cx="5360727" cy="40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fails?</a:t>
            </a:r>
            <a:endParaRPr/>
          </a:p>
        </p:txBody>
      </p:sp>
      <p:sp>
        <p:nvSpPr>
          <p:cNvPr id="798" name="Google Shape;79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9" name="Google Shape;7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25" y="1640025"/>
            <a:ext cx="44291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(Cont.)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1215788"/>
            <a:ext cx="49244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2964759" y="4039475"/>
            <a:ext cx="3214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Twitter – Curated Timelines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scaling</a:t>
            </a:r>
            <a:endParaRPr/>
          </a:p>
        </p:txBody>
      </p:sp>
      <p:sp>
        <p:nvSpPr>
          <p:cNvPr id="805" name="Google Shape;805;p67"/>
          <p:cNvSpPr txBox="1"/>
          <p:nvPr>
            <p:ph idx="1" type="body"/>
          </p:nvPr>
        </p:nvSpPr>
        <p:spPr>
          <a:xfrm>
            <a:off x="452075" y="1194950"/>
            <a:ext cx="32151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Consider we have:</a:t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X1 = Area </a:t>
            </a:r>
            <a:r>
              <a:rPr lang="en" sz="1800"/>
              <a:t>[0, 1000]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X2 = #rooms </a:t>
            </a:r>
            <a:r>
              <a:rPr lang="en" sz="2000"/>
              <a:t>[0, 6]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806" name="Google Shape;80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38" y="1063388"/>
            <a:ext cx="5476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7"/>
          <p:cNvSpPr txBox="1"/>
          <p:nvPr/>
        </p:nvSpPr>
        <p:spPr>
          <a:xfrm>
            <a:off x="462450" y="3492275"/>
            <a:ext cx="82191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Normalization: Divide each feature by max of the feature column.</a:t>
            </a:r>
            <a:endParaRPr sz="2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Mean Normalization: </a:t>
            </a:r>
            <a:endParaRPr sz="2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frac{x_i - \mu_i}{x_{max}}" id="809" name="Google Shape;809;p67" title="MathEquation,#5b5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900" y="4193550"/>
            <a:ext cx="1039100" cy="7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	</a:t>
            </a:r>
            <a:endParaRPr/>
          </a:p>
        </p:txBody>
      </p:sp>
      <p:sp>
        <p:nvSpPr>
          <p:cNvPr id="815" name="Google Shape;815;p6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 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Instead of using loops 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Faster, Simpler! </a:t>
            </a:r>
            <a:endParaRPr/>
          </a:p>
        </p:txBody>
      </p:sp>
      <p:sp>
        <p:nvSpPr>
          <p:cNvPr id="816" name="Google Shape;81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\hat{y}_i = \sum_{i=1}^m x_{ij}\theta_j" id="817" name="Google Shape;817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00" y="1564327"/>
            <a:ext cx="2404016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 = X\Theta" id="818" name="Google Shape;818;p6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500" y="2112000"/>
            <a:ext cx="1453752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(\theta) = \frac{1}{2m}(X\Theta - y)^T(X\Theta -y)" id="819" name="Google Shape;819;p6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700" y="2636700"/>
            <a:ext cx="4179544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8"/>
          <p:cNvPicPr preferRelativeResize="0"/>
          <p:nvPr/>
        </p:nvPicPr>
        <p:blipFill rotWithShape="1">
          <a:blip r:embed="rId6">
            <a:alphaModFix/>
          </a:blip>
          <a:srcRect b="14593" l="4480" r="10816" t="14044"/>
          <a:stretch/>
        </p:blipFill>
        <p:spPr>
          <a:xfrm>
            <a:off x="3859900" y="3161425"/>
            <a:ext cx="2724350" cy="7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r>
              <a:rPr lang="en"/>
              <a:t> is a subfield of computer science that gives “computers the ability to learn without being explicitly programmed.”</a:t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 more modern definition: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1181975" y="2896475"/>
            <a:ext cx="69879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computer program is said to learn from experience E with respect to some class of tasks T and performance measure P, if its performance at tasks in T, as measured by P, improves with experience E.</a:t>
            </a:r>
            <a:endParaRPr i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1773" l="16635" r="16635" t="2367"/>
          <a:stretch/>
        </p:blipFill>
        <p:spPr>
          <a:xfrm>
            <a:off x="3047650" y="77925"/>
            <a:ext cx="6096350" cy="50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185350" y="632025"/>
            <a:ext cx="2683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715"/>
                </a:solidFill>
              </a:rPr>
              <a:t>P</a:t>
            </a:r>
            <a:r>
              <a:rPr b="1" lang="en" sz="1800">
                <a:solidFill>
                  <a:srgbClr val="FF9715"/>
                </a:solidFill>
              </a:rPr>
              <a:t>laying Chess</a:t>
            </a:r>
            <a:endParaRPr b="1" sz="1800">
              <a:solidFill>
                <a:srgbClr val="FF97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</a:rPr>
              <a:t>E</a:t>
            </a:r>
            <a:r>
              <a:rPr lang="en"/>
              <a:t> = the experience of playing many games of chess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</a:rPr>
              <a:t>T</a:t>
            </a:r>
            <a:r>
              <a:rPr lang="en"/>
              <a:t> = the task of playing chess.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715"/>
                </a:solidFill>
              </a:rPr>
              <a:t>P</a:t>
            </a:r>
            <a:r>
              <a:rPr lang="en"/>
              <a:t> = the probability that the program will win the next game.</a:t>
            </a:r>
            <a:endParaRPr/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cxnSp>
        <p:nvCxnSpPr>
          <p:cNvPr id="247" name="Google Shape;247;p35"/>
          <p:cNvCxnSpPr>
            <a:stCxn id="248" idx="3"/>
          </p:cNvCxnSpPr>
          <p:nvPr/>
        </p:nvCxnSpPr>
        <p:spPr>
          <a:xfrm>
            <a:off x="2057500" y="2222813"/>
            <a:ext cx="10785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48" name="Google Shape;248;p35"/>
          <p:cNvSpPr txBox="1"/>
          <p:nvPr/>
        </p:nvSpPr>
        <p:spPr>
          <a:xfrm>
            <a:off x="665200" y="1985663"/>
            <a:ext cx="1392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Training Data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2961775" y="1985663"/>
            <a:ext cx="200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Machine Learning Algorithm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861650" y="3382388"/>
            <a:ext cx="1092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1" name="Google Shape;251;p35"/>
          <p:cNvCxnSpPr>
            <a:endCxn id="252" idx="0"/>
          </p:cNvCxnSpPr>
          <p:nvPr/>
        </p:nvCxnSpPr>
        <p:spPr>
          <a:xfrm>
            <a:off x="3964675" y="2672588"/>
            <a:ext cx="0" cy="70980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52" name="Google Shape;252;p35"/>
          <p:cNvSpPr txBox="1"/>
          <p:nvPr/>
        </p:nvSpPr>
        <p:spPr>
          <a:xfrm>
            <a:off x="2961775" y="3382388"/>
            <a:ext cx="200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Learned Model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5974800" y="3382388"/>
            <a:ext cx="1706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Prediction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4" name="Google Shape;254;p35"/>
          <p:cNvCxnSpPr>
            <a:stCxn id="250" idx="3"/>
          </p:cNvCxnSpPr>
          <p:nvPr/>
        </p:nvCxnSpPr>
        <p:spPr>
          <a:xfrm>
            <a:off x="1954550" y="3619538"/>
            <a:ext cx="12132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55" name="Google Shape;255;p35"/>
          <p:cNvCxnSpPr/>
          <p:nvPr/>
        </p:nvCxnSpPr>
        <p:spPr>
          <a:xfrm>
            <a:off x="4799025" y="3619538"/>
            <a:ext cx="10929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56" name="Google Shape;256;p35"/>
          <p:cNvCxnSpPr/>
          <p:nvPr/>
        </p:nvCxnSpPr>
        <p:spPr>
          <a:xfrm>
            <a:off x="538500" y="2957813"/>
            <a:ext cx="798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7" name="Google Shape;257;p35"/>
          <p:cNvSpPr txBox="1"/>
          <p:nvPr>
            <p:ph idx="4294967295" type="body"/>
          </p:nvPr>
        </p:nvSpPr>
        <p:spPr>
          <a:xfrm>
            <a:off x="6921350" y="2535488"/>
            <a:ext cx="15135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Training Phase</a:t>
            </a:r>
            <a:endParaRPr sz="1400"/>
          </a:p>
        </p:txBody>
      </p:sp>
      <p:sp>
        <p:nvSpPr>
          <p:cNvPr id="258" name="Google Shape;258;p35"/>
          <p:cNvSpPr txBox="1"/>
          <p:nvPr>
            <p:ph idx="4294967295" type="body"/>
          </p:nvPr>
        </p:nvSpPr>
        <p:spPr>
          <a:xfrm>
            <a:off x="6842150" y="2957813"/>
            <a:ext cx="15927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Prediction Phase</a:t>
            </a:r>
            <a:endParaRPr sz="1400"/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50" y="61475"/>
            <a:ext cx="67645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